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3"/>
  </p:notesMasterIdLst>
  <p:sldIdLst>
    <p:sldId id="266" r:id="rId5"/>
    <p:sldId id="257" r:id="rId6"/>
    <p:sldId id="267" r:id="rId7"/>
    <p:sldId id="268" r:id="rId8"/>
    <p:sldId id="269" r:id="rId9"/>
    <p:sldId id="270" r:id="rId10"/>
    <p:sldId id="271" r:id="rId11"/>
    <p:sldId id="272"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2" d="100"/>
          <a:sy n="62" d="100"/>
        </p:scale>
        <p:origin x="828" y="48"/>
      </p:cViewPr>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viewProps" Target="view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presProps" Target="presProps.xml"/></Relationships>
</file>

<file path=ppt/media/image1.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CD81C89-AC0D-4BFF-9223-D3157C1DDC5B}" type="datetimeFigureOut">
              <a:rPr lang="en-US" smtClean="0"/>
              <a:t>1/17/2023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33D7A2-C585-48BF-BF8C-C21FDC051F77}" type="slidenum">
              <a:rPr lang="en-US" smtClean="0"/>
              <a:t>‹#›</a:t>
            </a:fld>
            <a:endParaRPr lang="en-US" dirty="0"/>
          </a:p>
        </p:txBody>
      </p:sp>
    </p:spTree>
    <p:extLst>
      <p:ext uri="{BB962C8B-B14F-4D97-AF65-F5344CB8AC3E}">
        <p14:creationId xmlns:p14="http://schemas.microsoft.com/office/powerpoint/2010/main" val="13726620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3A52079-6997-47B8-B262-4ED5D2EA2D74}" type="datetime1">
              <a:rPr lang="en-US" smtClean="0"/>
              <a:t>1/17/2023</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CAC80CA-06EA-4D97-A1EC-F2A229B592C4}" type="datetime1">
              <a:rPr lang="en-US" smtClean="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AA60CC4-6CA2-4A99-B83B-711E420D000E}" type="datetime1">
              <a:rPr lang="en-US" smtClean="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7B41ED8-AC2E-4560-8CC9-E6292DDF25B6}" type="datetime1">
              <a:rPr lang="en-US" smtClean="0"/>
              <a:t>1/17/2023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5238998-10EA-455D-8FDC-3EBC7E198582}" type="datetime1">
              <a:rPr lang="en-US" smtClean="0"/>
              <a:t>1/17/2023</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5A4E9B6-2EC2-45E6-A437-DCC674AAC4AF}" type="datetime1">
              <a:rPr lang="en-US" smtClean="0"/>
              <a:t>1/17/2023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F2D4FF3-940D-4DDE-86D8-82D5A8663636}" type="datetime1">
              <a:rPr lang="en-US" smtClean="0"/>
              <a:t>1/17/2023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4955261-7117-41BB-BB79-8C1909625493}" type="datetime1">
              <a:rPr lang="en-US" smtClean="0"/>
              <a:t>1/17/2023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E204D7-DE7F-414C-8571-0012DE9EFCDB}" type="datetime1">
              <a:rPr lang="en-US" smtClean="0"/>
              <a:t>1/17/2023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E378FF3-85EA-48E5-8D8C-1DB156807E49}" type="datetime1">
              <a:rPr lang="en-US" smtClean="0"/>
              <a:t>1/17/2023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73F94F13-1676-4B68-A383-661B657F6E63}" type="datetime1">
              <a:rPr lang="en-US" smtClean="0"/>
              <a:t>1/17/2023</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5CB83234-995D-4149-8E1E-BC120E9070D5}" type="datetime1">
              <a:rPr lang="en-US" smtClean="0"/>
              <a:t>1/17/2023</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48" name="Rectangle 47">
            <a:extLst>
              <a:ext uri="{FF2B5EF4-FFF2-40B4-BE49-F238E27FC236}">
                <a16:creationId xmlns:a16="http://schemas.microsoft.com/office/drawing/2014/main" id="{56C94072-1B34-48FB-9A9C-5A9A0FFC8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3" name="Picture 22" descr="extreme close up of line chart graphic">
            <a:extLst>
              <a:ext uri="{FF2B5EF4-FFF2-40B4-BE49-F238E27FC236}">
                <a16:creationId xmlns:a16="http://schemas.microsoft.com/office/drawing/2014/main" id="{B38A25AE-7B44-4EC1-BC0C-CF0FFF036705}"/>
              </a:ext>
            </a:extLst>
          </p:cNvPr>
          <p:cNvPicPr>
            <a:picLocks noChangeAspect="1"/>
          </p:cNvPicPr>
          <p:nvPr/>
        </p:nvPicPr>
        <p:blipFill rotWithShape="1">
          <a:blip r:embed="rId2"/>
          <a:srcRect t="10000"/>
          <a:stretch/>
        </p:blipFill>
        <p:spPr>
          <a:xfrm>
            <a:off x="20" y="10"/>
            <a:ext cx="12191980" cy="6857990"/>
          </a:xfrm>
          <a:prstGeom prst="rect">
            <a:avLst/>
          </a:prstGeom>
        </p:spPr>
      </p:pic>
      <p:sp>
        <p:nvSpPr>
          <p:cNvPr id="52" name="Freeform: Shape 51">
            <a:extLst>
              <a:ext uri="{FF2B5EF4-FFF2-40B4-BE49-F238E27FC236}">
                <a16:creationId xmlns:a16="http://schemas.microsoft.com/office/drawing/2014/main" id="{A5019358-4900-4555-99FF-EF6AE90B8E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H="1" flipV="1">
            <a:off x="5670146" y="3710250"/>
            <a:ext cx="2131466" cy="1830903"/>
          </a:xfrm>
          <a:custGeom>
            <a:avLst/>
            <a:gdLst>
              <a:gd name="connsiteX0" fmla="*/ 2308583 w 2308583"/>
              <a:gd name="connsiteY0" fmla="*/ 1983044 h 1983044"/>
              <a:gd name="connsiteX1" fmla="*/ 462 w 2308583"/>
              <a:gd name="connsiteY1" fmla="*/ 1983044 h 1983044"/>
              <a:gd name="connsiteX2" fmla="*/ 0 w 2308583"/>
              <a:gd name="connsiteY2" fmla="*/ 1711185 h 1983044"/>
              <a:gd name="connsiteX3" fmla="*/ 2022607 w 2308583"/>
              <a:gd name="connsiteY3" fmla="*/ 1712117 h 1983044"/>
              <a:gd name="connsiteX4" fmla="*/ 2022607 w 2308583"/>
              <a:gd name="connsiteY4" fmla="*/ 0 h 1983044"/>
              <a:gd name="connsiteX5" fmla="*/ 2308583 w 2308583"/>
              <a:gd name="connsiteY5" fmla="*/ 0 h 1983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8583" h="1983044">
                <a:moveTo>
                  <a:pt x="2308583" y="1983044"/>
                </a:moveTo>
                <a:lnTo>
                  <a:pt x="462" y="1983044"/>
                </a:lnTo>
                <a:cubicBezTo>
                  <a:pt x="-462" y="1889214"/>
                  <a:pt x="923" y="1805015"/>
                  <a:pt x="0" y="1711185"/>
                </a:cubicBezTo>
                <a:lnTo>
                  <a:pt x="2022607" y="1712117"/>
                </a:lnTo>
                <a:lnTo>
                  <a:pt x="2022607" y="0"/>
                </a:lnTo>
                <a:lnTo>
                  <a:pt x="2308583" y="0"/>
                </a:lnTo>
                <a:close/>
              </a:path>
            </a:pathLst>
          </a:custGeom>
          <a:solidFill>
            <a:srgbClr val="FFFFFF">
              <a:alpha val="70000"/>
            </a:srgbClr>
          </a:solidFill>
          <a:ln w="0">
            <a:noFill/>
            <a:prstDash val="solid"/>
            <a:round/>
            <a:headEnd/>
            <a:tailEnd/>
          </a:ln>
        </p:spPr>
      </p:sp>
      <p:sp>
        <p:nvSpPr>
          <p:cNvPr id="50" name="Rectangle 49">
            <a:extLst>
              <a:ext uri="{FF2B5EF4-FFF2-40B4-BE49-F238E27FC236}">
                <a16:creationId xmlns:a16="http://schemas.microsoft.com/office/drawing/2014/main" id="{1D5941F3-0256-4E90-BBBC-5A6EDEB8E0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138004" y="4166755"/>
            <a:ext cx="5607908" cy="2040066"/>
          </a:xfrm>
          <a:prstGeom prst="rect">
            <a:avLst/>
          </a:prstGeom>
          <a:solidFill>
            <a:srgbClr val="000000">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9347C47-EF1D-4B02-906B-219155AD8D0F}"/>
              </a:ext>
            </a:extLst>
          </p:cNvPr>
          <p:cNvSpPr>
            <a:spLocks noGrp="1"/>
          </p:cNvSpPr>
          <p:nvPr>
            <p:ph type="ctrTitle"/>
          </p:nvPr>
        </p:nvSpPr>
        <p:spPr>
          <a:xfrm>
            <a:off x="6298010" y="4333009"/>
            <a:ext cx="5268177" cy="1086237"/>
          </a:xfrm>
        </p:spPr>
        <p:txBody>
          <a:bodyPr>
            <a:normAutofit/>
          </a:bodyPr>
          <a:lstStyle/>
          <a:p>
            <a:pPr algn="l"/>
            <a:r>
              <a:rPr lang="en-US" sz="3600" dirty="0">
                <a:solidFill>
                  <a:srgbClr val="FFFFFF"/>
                </a:solidFill>
              </a:rPr>
              <a:t>LIFE EXPECTANCY PREDICTION</a:t>
            </a:r>
          </a:p>
        </p:txBody>
      </p:sp>
      <p:sp>
        <p:nvSpPr>
          <p:cNvPr id="3" name="Subtitle 2">
            <a:extLst>
              <a:ext uri="{FF2B5EF4-FFF2-40B4-BE49-F238E27FC236}">
                <a16:creationId xmlns:a16="http://schemas.microsoft.com/office/drawing/2014/main" id="{36A0527F-C5FD-4E9B-9F21-5D1FBA31314B}"/>
              </a:ext>
            </a:extLst>
          </p:cNvPr>
          <p:cNvSpPr>
            <a:spLocks noGrp="1"/>
          </p:cNvSpPr>
          <p:nvPr>
            <p:ph type="subTitle" idx="1"/>
          </p:nvPr>
        </p:nvSpPr>
        <p:spPr>
          <a:xfrm>
            <a:off x="6298010" y="5419246"/>
            <a:ext cx="5268177" cy="531866"/>
          </a:xfrm>
        </p:spPr>
        <p:txBody>
          <a:bodyPr>
            <a:normAutofit/>
          </a:bodyPr>
          <a:lstStyle/>
          <a:p>
            <a:pPr algn="l">
              <a:spcAft>
                <a:spcPts val="600"/>
              </a:spcAft>
            </a:pPr>
            <a:r>
              <a:rPr lang="en-US" sz="1800" dirty="0">
                <a:solidFill>
                  <a:srgbClr val="FFFFFF"/>
                </a:solidFill>
              </a:rPr>
              <a:t>MUHAMMED SHIBIL C V</a:t>
            </a:r>
          </a:p>
          <a:p>
            <a:pPr algn="l">
              <a:spcAft>
                <a:spcPts val="600"/>
              </a:spcAft>
            </a:pPr>
            <a:endParaRPr lang="en-US" sz="1800" dirty="0">
              <a:solidFill>
                <a:srgbClr val="FFFFFF"/>
              </a:solidFill>
            </a:endParaRPr>
          </a:p>
        </p:txBody>
      </p:sp>
    </p:spTree>
    <p:extLst>
      <p:ext uri="{BB962C8B-B14F-4D97-AF65-F5344CB8AC3E}">
        <p14:creationId xmlns:p14="http://schemas.microsoft.com/office/powerpoint/2010/main" val="7455761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7E326-D1F4-4032-960C-883280F8F723}"/>
              </a:ext>
            </a:extLst>
          </p:cNvPr>
          <p:cNvSpPr>
            <a:spLocks noGrp="1"/>
          </p:cNvSpPr>
          <p:nvPr>
            <p:ph type="title"/>
          </p:nvPr>
        </p:nvSpPr>
        <p:spPr>
          <a:xfrm>
            <a:off x="1371600" y="685800"/>
            <a:ext cx="9601200" cy="1485900"/>
          </a:xfrm>
        </p:spPr>
        <p:txBody>
          <a:bodyPr>
            <a:normAutofit/>
          </a:bodyPr>
          <a:lstStyle/>
          <a:p>
            <a:r>
              <a:rPr lang="en-US" b="1" dirty="0"/>
              <a:t>OBJECTIVES</a:t>
            </a:r>
          </a:p>
        </p:txBody>
      </p:sp>
      <p:sp>
        <p:nvSpPr>
          <p:cNvPr id="4" name="Content Placeholder 3">
            <a:extLst>
              <a:ext uri="{FF2B5EF4-FFF2-40B4-BE49-F238E27FC236}">
                <a16:creationId xmlns:a16="http://schemas.microsoft.com/office/drawing/2014/main" id="{CF9F51A5-2E54-9704-D77D-CF674A00C46D}"/>
              </a:ext>
            </a:extLst>
          </p:cNvPr>
          <p:cNvSpPr>
            <a:spLocks noGrp="1"/>
          </p:cNvSpPr>
          <p:nvPr>
            <p:ph idx="1"/>
          </p:nvPr>
        </p:nvSpPr>
        <p:spPr/>
        <p:txBody>
          <a:bodyPr>
            <a:noAutofit/>
          </a:bodyPr>
          <a:lstStyle/>
          <a:p>
            <a:r>
              <a:rPr lang="en-US" sz="2800" dirty="0"/>
              <a:t>To develop a predictive model that uses demographic, medical, lifestyle, and environmental data to predict an individual's life expectancy.</a:t>
            </a:r>
          </a:p>
          <a:p>
            <a:endParaRPr lang="en-US" sz="2800" dirty="0"/>
          </a:p>
          <a:p>
            <a:r>
              <a:rPr lang="en-US" sz="2800" dirty="0"/>
              <a:t>To design a user-friendly interface for individuals, healthcare providers, financial advisors, insurance companies, and employers to access and use the tool.</a:t>
            </a:r>
          </a:p>
          <a:p>
            <a:endParaRPr lang="en-US" sz="2800" dirty="0"/>
          </a:p>
          <a:p>
            <a:r>
              <a:rPr lang="en-US" sz="2800" dirty="0"/>
              <a:t>To incorporate machine learning and artificial intelligence techniques to improve the accuracy of predictions.</a:t>
            </a:r>
            <a:endParaRPr lang="en-IN" sz="2800" dirty="0"/>
          </a:p>
        </p:txBody>
      </p:sp>
    </p:spTree>
    <p:extLst>
      <p:ext uri="{BB962C8B-B14F-4D97-AF65-F5344CB8AC3E}">
        <p14:creationId xmlns:p14="http://schemas.microsoft.com/office/powerpoint/2010/main" val="824417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E9F76-0A9C-D24B-A188-F617B93A03EC}"/>
              </a:ext>
            </a:extLst>
          </p:cNvPr>
          <p:cNvSpPr>
            <a:spLocks noGrp="1"/>
          </p:cNvSpPr>
          <p:nvPr>
            <p:ph type="title"/>
          </p:nvPr>
        </p:nvSpPr>
        <p:spPr/>
        <p:txBody>
          <a:bodyPr/>
          <a:lstStyle/>
          <a:p>
            <a:r>
              <a:rPr lang="en-IN" b="1" dirty="0"/>
              <a:t>Benefits</a:t>
            </a:r>
            <a:r>
              <a:rPr lang="en-IN" dirty="0"/>
              <a:t>:</a:t>
            </a:r>
          </a:p>
        </p:txBody>
      </p:sp>
      <p:sp>
        <p:nvSpPr>
          <p:cNvPr id="3" name="Content Placeholder 2">
            <a:extLst>
              <a:ext uri="{FF2B5EF4-FFF2-40B4-BE49-F238E27FC236}">
                <a16:creationId xmlns:a16="http://schemas.microsoft.com/office/drawing/2014/main" id="{6A2FBB8E-672D-0465-B92E-8EC565CB5220}"/>
              </a:ext>
            </a:extLst>
          </p:cNvPr>
          <p:cNvSpPr>
            <a:spLocks noGrp="1"/>
          </p:cNvSpPr>
          <p:nvPr>
            <p:ph idx="1"/>
          </p:nvPr>
        </p:nvSpPr>
        <p:spPr/>
        <p:txBody>
          <a:bodyPr/>
          <a:lstStyle/>
          <a:p>
            <a:r>
              <a:rPr lang="en-US" sz="3200" dirty="0"/>
              <a:t>Life expectancy refers to the average number of years that a person is expected to live based on statistical data. Factors that can affect life expectancy include genetics, lifestyle choices, access to healthcare, and environmental factors. Life expectancy can vary greatly between different countries and populations</a:t>
            </a:r>
            <a:r>
              <a:rPr lang="en-US" dirty="0"/>
              <a:t>.</a:t>
            </a:r>
            <a:endParaRPr lang="en-IN" dirty="0"/>
          </a:p>
        </p:txBody>
      </p:sp>
    </p:spTree>
    <p:extLst>
      <p:ext uri="{BB962C8B-B14F-4D97-AF65-F5344CB8AC3E}">
        <p14:creationId xmlns:p14="http://schemas.microsoft.com/office/powerpoint/2010/main" val="3194426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E8DDF831-746D-2F3C-174F-D0728212D9D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04817" y="1202076"/>
            <a:ext cx="10054976" cy="5655924"/>
          </a:xfrm>
          <a:prstGeom prst="rect">
            <a:avLst/>
          </a:prstGeom>
          <a:noFill/>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195211F2-C606-9D02-5FC0-62C80C40DB1C}"/>
              </a:ext>
            </a:extLst>
          </p:cNvPr>
          <p:cNvSpPr txBox="1"/>
          <p:nvPr/>
        </p:nvSpPr>
        <p:spPr>
          <a:xfrm>
            <a:off x="4746661" y="283077"/>
            <a:ext cx="5085708" cy="769441"/>
          </a:xfrm>
          <a:prstGeom prst="rect">
            <a:avLst/>
          </a:prstGeom>
          <a:noFill/>
        </p:spPr>
        <p:txBody>
          <a:bodyPr wrap="square" rtlCol="0">
            <a:spAutoFit/>
          </a:bodyPr>
          <a:lstStyle/>
          <a:p>
            <a:r>
              <a:rPr lang="en-IN" sz="4400" b="1" dirty="0"/>
              <a:t>Architecture</a:t>
            </a:r>
          </a:p>
        </p:txBody>
      </p:sp>
    </p:spTree>
    <p:extLst>
      <p:ext uri="{BB962C8B-B14F-4D97-AF65-F5344CB8AC3E}">
        <p14:creationId xmlns:p14="http://schemas.microsoft.com/office/powerpoint/2010/main" val="11361228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3E83C9B6-6DA2-C676-0C7B-38BF9EF374E7}"/>
              </a:ext>
            </a:extLst>
          </p:cNvPr>
          <p:cNvSpPr txBox="1"/>
          <p:nvPr/>
        </p:nvSpPr>
        <p:spPr>
          <a:xfrm>
            <a:off x="1271427" y="267396"/>
            <a:ext cx="6097712" cy="707886"/>
          </a:xfrm>
          <a:prstGeom prst="rect">
            <a:avLst/>
          </a:prstGeom>
          <a:noFill/>
        </p:spPr>
        <p:txBody>
          <a:bodyPr wrap="square">
            <a:spAutoFit/>
          </a:bodyPr>
          <a:lstStyle/>
          <a:p>
            <a:r>
              <a:rPr lang="en-IN" sz="4000" b="1" i="0" u="none" strike="noStrike" dirty="0">
                <a:solidFill>
                  <a:srgbClr val="000000"/>
                </a:solidFill>
                <a:effectLst/>
                <a:latin typeface="DM Sans" pitchFamily="2" charset="0"/>
              </a:rPr>
              <a:t>Frequent Q&amp;A</a:t>
            </a:r>
            <a:endParaRPr lang="en-IN" sz="4000" dirty="0"/>
          </a:p>
        </p:txBody>
      </p:sp>
      <p:sp>
        <p:nvSpPr>
          <p:cNvPr id="5" name="TextBox 4">
            <a:extLst>
              <a:ext uri="{FF2B5EF4-FFF2-40B4-BE49-F238E27FC236}">
                <a16:creationId xmlns:a16="http://schemas.microsoft.com/office/drawing/2014/main" id="{CBEDA9E0-FAA0-C93A-ABBA-B468F951751E}"/>
              </a:ext>
            </a:extLst>
          </p:cNvPr>
          <p:cNvSpPr txBox="1"/>
          <p:nvPr/>
        </p:nvSpPr>
        <p:spPr>
          <a:xfrm>
            <a:off x="1271427" y="1150706"/>
            <a:ext cx="10040420" cy="5262979"/>
          </a:xfrm>
          <a:prstGeom prst="rect">
            <a:avLst/>
          </a:prstGeom>
          <a:noFill/>
        </p:spPr>
        <p:txBody>
          <a:bodyPr wrap="square">
            <a:spAutoFit/>
          </a:bodyPr>
          <a:lstStyle/>
          <a:p>
            <a:pPr rtl="0">
              <a:spcBef>
                <a:spcPts val="0"/>
              </a:spcBef>
              <a:spcAft>
                <a:spcPts val="0"/>
              </a:spcAft>
            </a:pPr>
            <a:r>
              <a:rPr lang="en-US" sz="2400" b="1" i="0" u="none" strike="noStrike" dirty="0">
                <a:solidFill>
                  <a:srgbClr val="000000"/>
                </a:solidFill>
                <a:effectLst/>
                <a:latin typeface="DM Sans" pitchFamily="2" charset="0"/>
              </a:rPr>
              <a:t>Q) What is the source of the data?</a:t>
            </a:r>
            <a:endParaRPr lang="en-US" sz="2400" b="0" dirty="0">
              <a:effectLst/>
            </a:endParaRPr>
          </a:p>
          <a:p>
            <a:pPr marL="354254"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DM Sans" pitchFamily="2" charset="0"/>
              </a:rPr>
              <a:t>Data was collected from Kaggle, but city specific data can be collected from Central Board of Pollution website.</a:t>
            </a:r>
            <a:endParaRPr lang="en-US" sz="2400" b="0" i="0" u="none" strike="noStrike" dirty="0">
              <a:solidFill>
                <a:srgbClr val="000000"/>
              </a:solidFill>
              <a:effectLst/>
              <a:latin typeface="Arial" panose="020B0604020202020204" pitchFamily="34" charset="0"/>
            </a:endParaRPr>
          </a:p>
          <a:p>
            <a:pPr rtl="0">
              <a:spcBef>
                <a:spcPts val="0"/>
              </a:spcBef>
              <a:spcAft>
                <a:spcPts val="0"/>
              </a:spcAft>
            </a:pPr>
            <a:br>
              <a:rPr lang="en-US" sz="2400" b="0" dirty="0">
                <a:effectLst/>
              </a:rPr>
            </a:br>
            <a:r>
              <a:rPr lang="en-US" sz="2400" b="1" i="0" u="none" strike="noStrike" dirty="0">
                <a:solidFill>
                  <a:srgbClr val="000000"/>
                </a:solidFill>
                <a:effectLst/>
                <a:latin typeface="DM Sans" pitchFamily="2" charset="0"/>
              </a:rPr>
              <a:t>Q) What is the complete flow of your project?</a:t>
            </a:r>
            <a:endParaRPr lang="en-US" sz="2400" b="0" dirty="0">
              <a:effectLst/>
            </a:endParaRPr>
          </a:p>
          <a:p>
            <a:pPr marL="354254"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DM Sans" pitchFamily="2" charset="0"/>
              </a:rPr>
              <a:t>Refer to slide no 4 for better understanding.</a:t>
            </a:r>
            <a:endParaRPr lang="en-US" sz="2400" b="0" i="0" u="none" strike="noStrike" dirty="0">
              <a:solidFill>
                <a:srgbClr val="000000"/>
              </a:solidFill>
              <a:effectLst/>
              <a:latin typeface="Arial" panose="020B0604020202020204" pitchFamily="34" charset="0"/>
            </a:endParaRPr>
          </a:p>
          <a:p>
            <a:pPr rtl="0">
              <a:spcBef>
                <a:spcPts val="0"/>
              </a:spcBef>
              <a:spcAft>
                <a:spcPts val="0"/>
              </a:spcAft>
            </a:pPr>
            <a:br>
              <a:rPr lang="en-US" sz="2400" b="0" dirty="0">
                <a:effectLst/>
              </a:rPr>
            </a:br>
            <a:r>
              <a:rPr lang="en-US" sz="2400" b="1" i="0" u="none" strike="noStrike" dirty="0">
                <a:solidFill>
                  <a:srgbClr val="000000"/>
                </a:solidFill>
                <a:effectLst/>
                <a:latin typeface="DM Sans" pitchFamily="2" charset="0"/>
              </a:rPr>
              <a:t>Q) What techniques were you using for data pre-processing?</a:t>
            </a:r>
            <a:endParaRPr lang="en-US" sz="2400" b="0" dirty="0">
              <a:effectLst/>
            </a:endParaRPr>
          </a:p>
          <a:p>
            <a:pPr marL="354254" rtl="0" fontAlgn="base">
              <a:spcBef>
                <a:spcPts val="0"/>
              </a:spcBef>
              <a:spcAft>
                <a:spcPts val="0"/>
              </a:spcAft>
              <a:buFont typeface="Arial" panose="020B0604020202020204" pitchFamily="34" charset="0"/>
              <a:buChar char="•"/>
            </a:pPr>
            <a:r>
              <a:rPr lang="en-US" sz="2400" b="0" i="0" u="none" strike="noStrike" dirty="0">
                <a:solidFill>
                  <a:srgbClr val="000000"/>
                </a:solidFill>
                <a:effectLst/>
                <a:latin typeface="DM Sans" pitchFamily="2" charset="0"/>
              </a:rPr>
              <a:t>In data pre processing, we analyzed the data, found the important features, and based on the domain knowledge, we eliminated the unnecessary columns. We also tried to fill Missing Values with mean, median and mode but still the data have the same correlations. Thus removing the columns with high </a:t>
            </a:r>
            <a:r>
              <a:rPr lang="en-US" sz="2400" b="0" i="0" u="none" strike="noStrike" dirty="0" err="1">
                <a:solidFill>
                  <a:srgbClr val="000000"/>
                </a:solidFill>
                <a:effectLst/>
                <a:latin typeface="DM Sans" pitchFamily="2" charset="0"/>
              </a:rPr>
              <a:t>NaN</a:t>
            </a:r>
            <a:r>
              <a:rPr lang="en-US" sz="2400" b="0" i="0" u="none" strike="noStrike" dirty="0">
                <a:solidFill>
                  <a:srgbClr val="000000"/>
                </a:solidFill>
                <a:effectLst/>
                <a:latin typeface="DM Sans" pitchFamily="2" charset="0"/>
              </a:rPr>
              <a:t> values was the better option for us.</a:t>
            </a:r>
            <a:endParaRPr lang="en-US" sz="24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7280285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274808D-3AE9-3C9B-BA9B-86899D9CB386}"/>
              </a:ext>
            </a:extLst>
          </p:cNvPr>
          <p:cNvSpPr txBox="1"/>
          <p:nvPr/>
        </p:nvSpPr>
        <p:spPr>
          <a:xfrm>
            <a:off x="1241460" y="2250042"/>
            <a:ext cx="10263883" cy="3108543"/>
          </a:xfrm>
          <a:prstGeom prst="rect">
            <a:avLst/>
          </a:prstGeom>
          <a:noFill/>
        </p:spPr>
        <p:txBody>
          <a:bodyPr wrap="square">
            <a:spAutoFit/>
          </a:bodyPr>
          <a:lstStyle/>
          <a:p>
            <a:pPr rtl="0">
              <a:spcBef>
                <a:spcPts val="0"/>
              </a:spcBef>
              <a:spcAft>
                <a:spcPts val="0"/>
              </a:spcAft>
            </a:pPr>
            <a:r>
              <a:rPr lang="en-US" sz="2800" b="1" i="0" u="none" strike="noStrike" dirty="0">
                <a:solidFill>
                  <a:srgbClr val="000000"/>
                </a:solidFill>
                <a:effectLst/>
                <a:latin typeface="DM Sans" pitchFamily="2" charset="0"/>
              </a:rPr>
              <a:t>Q) How did you choose the model?</a:t>
            </a:r>
            <a:endParaRPr lang="en-US" sz="2800" b="0" dirty="0">
              <a:effectLst/>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After implementing hyper parameter tuning, we were able to do model selection based on the metrics and how it was performing on unseen data. The final model we chose was Random Forest Classifier.</a:t>
            </a:r>
            <a:endParaRPr lang="en-US" sz="2800" b="0" i="0" u="none" strike="noStrike" dirty="0">
              <a:solidFill>
                <a:srgbClr val="000000"/>
              </a:solidFill>
              <a:effectLst/>
              <a:latin typeface="Arial" panose="020B0604020202020204" pitchFamily="34" charset="0"/>
            </a:endParaRPr>
          </a:p>
          <a:p>
            <a:pPr rtl="0">
              <a:spcBef>
                <a:spcPts val="0"/>
              </a:spcBef>
              <a:spcAft>
                <a:spcPts val="0"/>
              </a:spcAft>
            </a:pPr>
            <a:br>
              <a:rPr lang="en-US" sz="2800" b="0" dirty="0">
                <a:effectLst/>
              </a:rPr>
            </a:br>
            <a:endParaRPr lang="en-US" sz="28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7971047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97BBAEB-F52B-E52E-F644-F0DF7671B241}"/>
              </a:ext>
            </a:extLst>
          </p:cNvPr>
          <p:cNvSpPr txBox="1"/>
          <p:nvPr/>
        </p:nvSpPr>
        <p:spPr>
          <a:xfrm>
            <a:off x="914400" y="174661"/>
            <a:ext cx="10993348" cy="4832092"/>
          </a:xfrm>
          <a:prstGeom prst="rect">
            <a:avLst/>
          </a:prstGeom>
          <a:noFill/>
        </p:spPr>
        <p:txBody>
          <a:bodyPr wrap="square">
            <a:spAutoFit/>
          </a:bodyPr>
          <a:lstStyle/>
          <a:p>
            <a:pPr rtl="0">
              <a:spcBef>
                <a:spcPts val="0"/>
              </a:spcBef>
              <a:spcAft>
                <a:spcPts val="0"/>
              </a:spcAft>
            </a:pPr>
            <a:r>
              <a:rPr lang="en-US" sz="2800" b="1" i="0" u="none" strike="noStrike" dirty="0">
                <a:solidFill>
                  <a:srgbClr val="000000"/>
                </a:solidFill>
                <a:effectLst/>
                <a:latin typeface="DM Sans" pitchFamily="2" charset="0"/>
              </a:rPr>
              <a:t>Q) What are the different stages of deployment?</a:t>
            </a:r>
            <a:endParaRPr lang="en-US" sz="2800" b="0" dirty="0">
              <a:effectLst/>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When the model was ready, we deployed the model using </a:t>
            </a:r>
            <a:r>
              <a:rPr lang="en-US" sz="2800" b="0" i="0" u="none" strike="noStrike" dirty="0" err="1">
                <a:solidFill>
                  <a:srgbClr val="000000"/>
                </a:solidFill>
                <a:effectLst/>
                <a:latin typeface="DM Sans" pitchFamily="2" charset="0"/>
              </a:rPr>
              <a:t>Streamlit</a:t>
            </a:r>
            <a:r>
              <a:rPr lang="en-US" sz="2800" b="0" i="0" u="none" strike="noStrike" dirty="0">
                <a:solidFill>
                  <a:srgbClr val="000000"/>
                </a:solidFill>
                <a:effectLst/>
                <a:latin typeface="DM Sans" pitchFamily="2" charset="0"/>
              </a:rPr>
              <a:t> on Heroku and performed some test.</a:t>
            </a:r>
            <a:endParaRPr lang="en-US" sz="2800" b="0" i="0" u="none" strike="noStrike" dirty="0">
              <a:solidFill>
                <a:srgbClr val="000000"/>
              </a:solidFill>
              <a:effectLst/>
              <a:latin typeface="Arial" panose="020B0604020202020204" pitchFamily="34" charset="0"/>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We added the common values or ranges of each parameter to better help the user to select the value.</a:t>
            </a:r>
            <a:endParaRPr lang="en-US" sz="2800" b="0" i="0" u="none" strike="noStrike" dirty="0">
              <a:solidFill>
                <a:srgbClr val="000000"/>
              </a:solidFill>
              <a:effectLst/>
              <a:latin typeface="Arial" panose="020B0604020202020204" pitchFamily="34" charset="0"/>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We then created the Explore page with the help of our EDA notebook where we embedded different types of graphs for each parameters.</a:t>
            </a:r>
            <a:endParaRPr lang="en-US" sz="2800" b="0" i="0" u="none" strike="noStrike" dirty="0">
              <a:solidFill>
                <a:srgbClr val="000000"/>
              </a:solidFill>
              <a:effectLst/>
              <a:latin typeface="Arial" panose="020B0604020202020204" pitchFamily="34" charset="0"/>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We then added the animations and improved the user interface.</a:t>
            </a:r>
            <a:endParaRPr lang="en-US" sz="2800" b="0" i="0" u="none" strike="noStrike" dirty="0">
              <a:solidFill>
                <a:srgbClr val="000000"/>
              </a:solidFill>
              <a:effectLst/>
              <a:latin typeface="Arial" panose="020B0604020202020204" pitchFamily="34" charset="0"/>
            </a:endParaRPr>
          </a:p>
          <a:p>
            <a:pPr marL="354254" rtl="0" fontAlgn="base">
              <a:spcBef>
                <a:spcPts val="0"/>
              </a:spcBef>
              <a:spcAft>
                <a:spcPts val="0"/>
              </a:spcAft>
              <a:buFont typeface="Arial" panose="020B0604020202020204" pitchFamily="34" charset="0"/>
              <a:buChar char="•"/>
            </a:pPr>
            <a:r>
              <a:rPr lang="en-US" sz="2800" b="0" i="0" u="none" strike="noStrike" dirty="0">
                <a:solidFill>
                  <a:srgbClr val="000000"/>
                </a:solidFill>
                <a:effectLst/>
                <a:latin typeface="DM Sans" pitchFamily="2" charset="0"/>
              </a:rPr>
              <a:t>Once everything was finalized, we deploy it in production.</a:t>
            </a:r>
            <a:endParaRPr lang="en-US" sz="2800" b="0" i="0" u="none" strike="noStrike" dirty="0">
              <a:solidFill>
                <a:srgbClr val="000000"/>
              </a:solidFill>
              <a:effectLst/>
              <a:latin typeface="Arial" panose="020B0604020202020204" pitchFamily="34" charset="0"/>
            </a:endParaRPr>
          </a:p>
        </p:txBody>
      </p:sp>
    </p:spTree>
    <p:extLst>
      <p:ext uri="{BB962C8B-B14F-4D97-AF65-F5344CB8AC3E}">
        <p14:creationId xmlns:p14="http://schemas.microsoft.com/office/powerpoint/2010/main" val="11787094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64014934"/>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C45FB24-BEC6-4D44-888B-84AEBBA2DC09}">
  <ds:schemaRefs>
    <ds:schemaRef ds:uri="http://schemas.microsoft.com/sharepoint/v3/contenttype/forms"/>
  </ds:schemaRefs>
</ds:datastoreItem>
</file>

<file path=customXml/itemProps2.xml><?xml version="1.0" encoding="utf-8"?>
<ds:datastoreItem xmlns:ds="http://schemas.openxmlformats.org/officeDocument/2006/customXml" ds:itemID="{07ECF6D8-9EA4-45A1-AFEB-B7C326AF085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3FD9A38F-9A2C-42E5-9013-4C4B1FFCB4F6}">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Crop design</Template>
  <TotalTime>10</TotalTime>
  <Words>400</Words>
  <Application>Microsoft Office PowerPoint</Application>
  <PresentationFormat>Widescreen</PresentationFormat>
  <Paragraphs>27</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DM Sans</vt:lpstr>
      <vt:lpstr>Franklin Gothic Book</vt:lpstr>
      <vt:lpstr>Crop</vt:lpstr>
      <vt:lpstr>LIFE EXPECTANCY PREDICTION</vt:lpstr>
      <vt:lpstr>OBJECTIVES</vt:lpstr>
      <vt:lpstr>Benefits:</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LIFE EXPECTANCY PREDICTION</dc:title>
  <dc:creator>MUHAMMED</dc:creator>
  <cp:lastModifiedBy>MUHAMMED</cp:lastModifiedBy>
  <cp:revision>1</cp:revision>
  <dcterms:created xsi:type="dcterms:W3CDTF">2023-01-17T06:47:20Z</dcterms:created>
  <dcterms:modified xsi:type="dcterms:W3CDTF">2023-01-17T06:58:01Z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